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7.wmf" ContentType="image/x-wmf"/>
  <Override PartName="/ppt/media/image26.wmf" ContentType="image/x-wmf"/>
  <Override PartName="/ppt/media/image24.wmf" ContentType="image/x-wmf"/>
  <Override PartName="/ppt/media/image23.png" ContentType="image/png"/>
  <Override PartName="/ppt/media/image22.wmf" ContentType="image/x-wmf"/>
  <Override PartName="/ppt/media/image19.png" ContentType="image/png"/>
  <Override PartName="/ppt/media/image21.png" ContentType="image/png"/>
  <Override PartName="/ppt/media/image20.wmf" ContentType="image/x-wmf"/>
  <Override PartName="/ppt/media/image17.png" ContentType="image/png"/>
  <Override PartName="/ppt/media/image18.wmf" ContentType="image/x-wmf"/>
  <Override PartName="/ppt/media/image15.wmf" ContentType="image/x-wmf"/>
  <Override PartName="/ppt/media/image14.png" ContentType="image/png"/>
  <Override PartName="/ppt/media/image28.wmf" ContentType="image/x-wmf"/>
  <Override PartName="/ppt/media/image12.wmf" ContentType="image/x-wmf"/>
  <Override PartName="/ppt/media/image3.wmf" ContentType="image/x-wmf"/>
  <Override PartName="/ppt/media/image35.wmf" ContentType="image/x-wmf"/>
  <Override PartName="/ppt/media/image10.wmf" ContentType="image/x-wmf"/>
  <Override PartName="/ppt/media/image25.png" ContentType="image/png"/>
  <Override PartName="/ppt/media/image13.wmf" ContentType="image/x-wmf"/>
  <Override PartName="/ppt/media/image33.wmf" ContentType="image/x-wmf"/>
  <Override PartName="/ppt/media/image37.png" ContentType="image/png"/>
  <Override PartName="/ppt/media/image40.wmf" ContentType="image/x-wmf"/>
  <Override PartName="/ppt/media/image38.wmf" ContentType="image/x-wmf"/>
  <Override PartName="/ppt/media/image9.png" ContentType="image/png"/>
  <Override PartName="/ppt/media/image30.wmf" ContentType="image/x-wmf"/>
  <Override PartName="/ppt/media/image1.png" ContentType="image/png"/>
  <Override PartName="/ppt/media/image31.png" ContentType="image/png"/>
  <Override PartName="/ppt/media/image5.wmf" ContentType="image/x-wmf"/>
  <Override PartName="/ppt/media/image42.wmf" ContentType="image/x-wmf"/>
  <Override PartName="/ppt/media/image11.wmf" ContentType="image/x-wmf"/>
  <Override PartName="/ppt/media/image8.png" ContentType="image/png"/>
  <Override PartName="/ppt/media/image6.png" ContentType="image/png"/>
  <Override PartName="/ppt/media/image41.wmf" ContentType="image/x-wmf"/>
  <Override PartName="/ppt/media/image39.wmf" ContentType="image/x-wmf"/>
  <Override PartName="/ppt/media/image7.wmf" ContentType="image/x-wmf"/>
  <Override PartName="/ppt/media/image16.wmf" ContentType="image/x-wmf"/>
  <Override PartName="/ppt/media/image29.png" ContentType="image/png"/>
  <Override PartName="/ppt/media/image32.wmf" ContentType="image/x-wmf"/>
  <Override PartName="/ppt/media/image4.png" ContentType="image/png"/>
  <Override PartName="/ppt/media/image36.png" ContentType="image/png"/>
  <Override PartName="/ppt/media/image34.png" ContentType="image/png"/>
  <Override PartName="/ppt/media/image2.png" ContentType="image/png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44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4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52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5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19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F84B921E-A636-4D6D-9B18-2A7D7D4C4D94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FB7519-464F-4028-A91F-E54EBBE55214}" type="slidenum">
              <a:rPr b="0" lang="en-IN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799E0F-4F55-4BF6-8717-92FA4A1FAE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DAEC266-048F-4E04-8B57-0BCB5C1059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2F0B1C41-E6F3-419F-AF53-8B40895731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2691F1F-A18B-449B-B387-08574397A6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903D8A7-C06F-433B-8B32-C791A29F85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DD34E1E-F864-4608-99E5-F6B063AEA8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355384-FBAB-4FC0-B2DC-D3DFB58E02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B8692D-9751-49B3-8206-40BEFDA452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5B04C6-C692-432B-B399-40F385C8E0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BD189E7-C8F2-4FBB-A7F8-093956E5EA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08B4C05-1946-4035-A73E-3583D89E4C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2B5309-9382-4326-970F-9211BA8420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1A28FD8-A8F0-4089-8E3B-3D84819D74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1F835C4-BDC5-4A8B-BBC4-C56F42D247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F281DE-78DC-4A2A-8BA3-45CF4A5E3619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58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6686948-E0F6-4F73-9EFB-17F9DBAB72F5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235C01-299E-4E3E-AE70-FA6DE5A5D276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4B38196-7FAE-48F4-9968-F74AE6A1CDA1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ACBC009-0944-406F-B087-62BBC0C2A6B8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92281CB-5E96-431A-80FA-9880649C5F20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  <p:sldLayoutId id="2147483658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9095118-5387-452D-9FBD-064F10401614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C640B4A-0E52-471E-8752-A2B6F7C983D9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C2F89E4-4769-4960-B858-76E08CEA2C78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7B0DE4A-3246-426B-84C5-7479450406AD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831523B-3132-4D69-B59E-85CF73B8A77A}" type="slidenum">
              <a:rPr b="0" lang="en-IN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mccormickml.com/" TargetMode="External"/><Relationship Id="rId2" Type="http://schemas.openxmlformats.org/officeDocument/2006/relationships/hyperlink" Target="https://jalammar.github.io/illustrated-transformer/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Introduction to the 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Most popular state-of-the-art deep learning architectures.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It has replaced RNN and LSTM for various tasks.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BERT, GPT, and T5, are based on the transformer architecture.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75" name="Picture 3" descr=""/>
          <p:cNvPicPr/>
          <p:nvPr/>
        </p:nvPicPr>
        <p:blipFill>
          <a:blip r:embed="rId1"/>
          <a:stretch/>
        </p:blipFill>
        <p:spPr>
          <a:xfrm>
            <a:off x="10071360" y="4873320"/>
            <a:ext cx="1892880" cy="189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https://jalammar.github.io/images/t/encoder_with_tensors_2.png"/>
          <p:cNvPicPr/>
          <p:nvPr/>
        </p:nvPicPr>
        <p:blipFill>
          <a:blip r:embed="rId1"/>
          <a:stretch/>
        </p:blipFill>
        <p:spPr>
          <a:xfrm>
            <a:off x="2517840" y="1825560"/>
            <a:ext cx="715608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2"/>
          <a:stretch/>
        </p:blipFill>
        <p:spPr>
          <a:xfrm>
            <a:off x="10393200" y="5059080"/>
            <a:ext cx="1798560" cy="179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Content Placeholder 3" descr=""/>
          <p:cNvPicPr/>
          <p:nvPr/>
        </p:nvPicPr>
        <p:blipFill>
          <a:blip r:embed="rId1"/>
          <a:stretch/>
        </p:blipFill>
        <p:spPr>
          <a:xfrm>
            <a:off x="2262600" y="2018880"/>
            <a:ext cx="69710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11" name="Picture 5" descr=""/>
          <p:cNvPicPr/>
          <p:nvPr/>
        </p:nvPicPr>
        <p:blipFill>
          <a:blip r:embed="rId2"/>
          <a:stretch/>
        </p:blipFill>
        <p:spPr>
          <a:xfrm>
            <a:off x="10279440" y="4945320"/>
            <a:ext cx="1912320" cy="1912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in Detail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 </a:t>
            </a: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first step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 in calculating self-attention is to create three vectors from each of the encoder’s input vectors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For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each word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, we create a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Query vector, a Key vector, and a Value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vector.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These vectors are created by multiplying the embedding by three matrices that we trained during the training process.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4" name="Title 1"/>
          <p:cNvSpPr/>
          <p:nvPr/>
        </p:nvSpPr>
        <p:spPr>
          <a:xfrm>
            <a:off x="990720" y="51768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914400">
              <a:lnSpc>
                <a:spcPct val="90000"/>
              </a:lnSpc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mechanism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5" name="Picture 4" descr=""/>
          <p:cNvPicPr/>
          <p:nvPr/>
        </p:nvPicPr>
        <p:blipFill>
          <a:blip r:embed="rId1"/>
          <a:stretch/>
        </p:blipFill>
        <p:spPr>
          <a:xfrm>
            <a:off x="10367640" y="5033520"/>
            <a:ext cx="1824120" cy="1824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Content Placeholder 3" descr=""/>
          <p:cNvPicPr/>
          <p:nvPr/>
        </p:nvPicPr>
        <p:blipFill>
          <a:blip r:embed="rId1"/>
          <a:stretch/>
        </p:blipFill>
        <p:spPr>
          <a:xfrm>
            <a:off x="1114560" y="1915920"/>
            <a:ext cx="800460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" name="TextBox 4"/>
          <p:cNvSpPr/>
          <p:nvPr/>
        </p:nvSpPr>
        <p:spPr>
          <a:xfrm>
            <a:off x="9067680" y="4674960"/>
            <a:ext cx="28576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accent1"/>
                </a:solidFill>
                <a:uFillTx/>
                <a:latin typeface="Calibri"/>
              </a:rPr>
              <a:t>The first row in the query, key, and value matrices  implies the </a:t>
            </a:r>
            <a:r>
              <a:rPr b="1" i="1" lang="en-US" sz="1800" strike="noStrike" u="none">
                <a:solidFill>
                  <a:schemeClr val="accent1"/>
                </a:solidFill>
                <a:uFillTx/>
                <a:latin typeface="Calibri"/>
              </a:rPr>
              <a:t>query, key, and value</a:t>
            </a:r>
            <a:r>
              <a:rPr b="0" i="1" lang="en-US" sz="1800" strike="noStrike" u="none">
                <a:solidFill>
                  <a:schemeClr val="accent1"/>
                </a:solidFill>
                <a:uFillTx/>
                <a:latin typeface="Calibri"/>
              </a:rPr>
              <a:t> vectors of the word I.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TextBox 5"/>
          <p:cNvSpPr/>
          <p:nvPr/>
        </p:nvSpPr>
        <p:spPr>
          <a:xfrm>
            <a:off x="3451680" y="6307560"/>
            <a:ext cx="685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i="1" lang="en-US" sz="1800" strike="noStrike" u="none">
                <a:solidFill>
                  <a:schemeClr val="accent1"/>
                </a:solidFill>
                <a:uFillTx/>
                <a:latin typeface="Calibri"/>
              </a:rPr>
              <a:t>Dimensionality of the query, key, value vectors are 64.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self-attention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20" name="Picture 7" descr=""/>
          <p:cNvPicPr/>
          <p:nvPr/>
        </p:nvPicPr>
        <p:blipFill>
          <a:blip r:embed="rId2"/>
          <a:stretch/>
        </p:blipFill>
        <p:spPr>
          <a:xfrm>
            <a:off x="10586520" y="5875200"/>
            <a:ext cx="1605240" cy="98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21DS634-Texting Mining and Analytics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Step 1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22" name="Content Placeholder 3" descr=""/>
          <p:cNvPicPr/>
          <p:nvPr/>
        </p:nvPicPr>
        <p:blipFill>
          <a:blip r:embed="rId1"/>
          <a:stretch/>
        </p:blipFill>
        <p:spPr>
          <a:xfrm>
            <a:off x="1325520" y="1825560"/>
            <a:ext cx="954036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2"/>
          <a:stretch/>
        </p:blipFill>
        <p:spPr>
          <a:xfrm>
            <a:off x="10866240" y="5532480"/>
            <a:ext cx="1325160" cy="132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21DS634-Texting Mining and Analytics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Content Placeholder 3" descr=""/>
          <p:cNvPicPr/>
          <p:nvPr/>
        </p:nvPicPr>
        <p:blipFill>
          <a:blip r:embed="rId1"/>
          <a:stretch/>
        </p:blipFill>
        <p:spPr>
          <a:xfrm>
            <a:off x="1154520" y="2506680"/>
            <a:ext cx="939348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Box 4"/>
          <p:cNvSpPr/>
          <p:nvPr/>
        </p:nvSpPr>
        <p:spPr>
          <a:xfrm>
            <a:off x="4610520" y="1918800"/>
            <a:ext cx="74048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i="1" lang="en-US" sz="1800" strike="noStrike" u="none">
                <a:solidFill>
                  <a:schemeClr val="dk1"/>
                </a:solidFill>
                <a:uFillTx/>
                <a:latin typeface="Calibri"/>
              </a:rPr>
              <a:t>Dot product between the query vector ( q1) and the </a:t>
            </a:r>
            <a:r>
              <a:rPr b="0" i="1" lang="en-US" sz="1800" strike="noStrike" u="none">
                <a:solidFill>
                  <a:schemeClr val="accent2"/>
                </a:solidFill>
                <a:uFillTx/>
                <a:latin typeface="Calibri"/>
              </a:rPr>
              <a:t>key vectors(k1,k2,k3)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Step 1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27" name="Picture 5" descr=""/>
          <p:cNvPicPr/>
          <p:nvPr/>
        </p:nvPicPr>
        <p:blipFill>
          <a:blip r:embed="rId2"/>
          <a:stretch/>
        </p:blipFill>
        <p:spPr>
          <a:xfrm>
            <a:off x="11178720" y="5844960"/>
            <a:ext cx="1012680" cy="101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Step 2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91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next step in the self-attention mechanism is to divide the matrix by the square root of the dimension of the key vector.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2002320" y="3241440"/>
            <a:ext cx="6821640" cy="271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Picture 5" descr=""/>
          <p:cNvPicPr/>
          <p:nvPr/>
        </p:nvPicPr>
        <p:blipFill>
          <a:blip r:embed="rId2"/>
          <a:stretch/>
        </p:blipFill>
        <p:spPr>
          <a:xfrm>
            <a:off x="10959840" y="5626080"/>
            <a:ext cx="1231560" cy="123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Step 3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33" name="Content Placeholder 5" descr=""/>
          <p:cNvPicPr/>
          <p:nvPr/>
        </p:nvPicPr>
        <p:blipFill>
          <a:blip r:embed="rId1"/>
          <a:stretch/>
        </p:blipFill>
        <p:spPr>
          <a:xfrm>
            <a:off x="838080" y="2092320"/>
            <a:ext cx="10515240" cy="381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TextBox 6"/>
          <p:cNvSpPr/>
          <p:nvPr/>
        </p:nvSpPr>
        <p:spPr>
          <a:xfrm>
            <a:off x="3709080" y="1249200"/>
            <a:ext cx="728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we normalize them using the softmax function.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2"/>
          <a:stretch/>
        </p:blipFill>
        <p:spPr>
          <a:xfrm>
            <a:off x="10998720" y="5664600"/>
            <a:ext cx="1193040" cy="119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Step 4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37" name="Content Placeholder 3" descr=""/>
          <p:cNvPicPr/>
          <p:nvPr/>
        </p:nvPicPr>
        <p:blipFill>
          <a:blip r:embed="rId1"/>
          <a:stretch/>
        </p:blipFill>
        <p:spPr>
          <a:xfrm>
            <a:off x="218880" y="2245680"/>
            <a:ext cx="8017920" cy="3056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TextBox 4"/>
          <p:cNvSpPr/>
          <p:nvPr/>
        </p:nvSpPr>
        <p:spPr>
          <a:xfrm>
            <a:off x="5177160" y="1690560"/>
            <a:ext cx="5769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IN" sz="1800" strike="noStrike" u="none">
                <a:solidFill>
                  <a:schemeClr val="dk1"/>
                </a:solidFill>
                <a:uFillTx/>
                <a:latin typeface="Calibri"/>
              </a:rPr>
              <a:t>Compute the attention matrix Z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Picture 6" descr=""/>
          <p:cNvPicPr/>
          <p:nvPr/>
        </p:nvPicPr>
        <p:blipFill>
          <a:blip r:embed="rId2"/>
          <a:stretch/>
        </p:blipFill>
        <p:spPr>
          <a:xfrm>
            <a:off x="9058320" y="2588400"/>
            <a:ext cx="3133080" cy="210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Picture 5" descr=""/>
          <p:cNvPicPr/>
          <p:nvPr/>
        </p:nvPicPr>
        <p:blipFill>
          <a:blip r:embed="rId3"/>
          <a:stretch/>
        </p:blipFill>
        <p:spPr>
          <a:xfrm>
            <a:off x="10805400" y="5471280"/>
            <a:ext cx="1386360" cy="138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pic>
        <p:nvPicPr>
          <p:cNvPr id="142" name="Content Placeholder 5" descr=""/>
          <p:cNvPicPr/>
          <p:nvPr/>
        </p:nvPicPr>
        <p:blipFill>
          <a:blip r:embed="rId1"/>
          <a:stretch/>
        </p:blipFill>
        <p:spPr>
          <a:xfrm>
            <a:off x="838080" y="2125080"/>
            <a:ext cx="10515240" cy="145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2"/>
          <a:stretch/>
        </p:blipFill>
        <p:spPr>
          <a:xfrm>
            <a:off x="837360" y="4016160"/>
            <a:ext cx="10516320" cy="111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3"/>
          <a:stretch/>
        </p:blipFill>
        <p:spPr>
          <a:xfrm>
            <a:off x="10496160" y="5162400"/>
            <a:ext cx="1695240" cy="169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Transformer was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introduced in the paper </a:t>
            </a:r>
            <a:r>
              <a:rPr b="0" i="1" lang="en-US" sz="2800" strike="noStrike" u="none">
                <a:solidFill>
                  <a:schemeClr val="dk1"/>
                </a:solidFill>
                <a:uFillTx/>
                <a:latin typeface="Calibri"/>
              </a:rPr>
              <a:t>Attention Is All You Need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Introduction to the 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78" name="Picture 5" descr=""/>
          <p:cNvPicPr/>
          <p:nvPr/>
        </p:nvPicPr>
        <p:blipFill>
          <a:blip r:embed="rId1"/>
          <a:stretch/>
        </p:blipFill>
        <p:spPr>
          <a:xfrm>
            <a:off x="2812320" y="3049560"/>
            <a:ext cx="4712400" cy="2535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9" name="Picture 4" descr=""/>
          <p:cNvPicPr/>
          <p:nvPr/>
        </p:nvPicPr>
        <p:blipFill>
          <a:blip r:embed="rId2"/>
          <a:stretch/>
        </p:blipFill>
        <p:spPr>
          <a:xfrm>
            <a:off x="10251720" y="5132160"/>
            <a:ext cx="1725480" cy="172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Self 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46" name="Content Placeholder 5" descr=""/>
          <p:cNvPicPr/>
          <p:nvPr/>
        </p:nvPicPr>
        <p:blipFill>
          <a:blip r:embed="rId1"/>
          <a:stretch/>
        </p:blipFill>
        <p:spPr>
          <a:xfrm>
            <a:off x="4254480" y="1967400"/>
            <a:ext cx="396612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Picture 3" descr=""/>
          <p:cNvPicPr/>
          <p:nvPr/>
        </p:nvPicPr>
        <p:blipFill>
          <a:blip r:embed="rId2"/>
          <a:stretch/>
        </p:blipFill>
        <p:spPr>
          <a:xfrm>
            <a:off x="10049040" y="4714920"/>
            <a:ext cx="2142720" cy="2142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https://jalammar.github.io/images/t/transformer_multi-headed_self-attention-recap.png"/>
          <p:cNvPicPr/>
          <p:nvPr/>
        </p:nvPicPr>
        <p:blipFill>
          <a:blip r:embed="rId1"/>
          <a:stretch/>
        </p:blipFill>
        <p:spPr>
          <a:xfrm>
            <a:off x="2277720" y="1980000"/>
            <a:ext cx="777132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Multi head 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50" name="Picture 3" descr=""/>
          <p:cNvPicPr/>
          <p:nvPr/>
        </p:nvPicPr>
        <p:blipFill>
          <a:blip r:embed="rId2"/>
          <a:stretch/>
        </p:blipFill>
        <p:spPr>
          <a:xfrm>
            <a:off x="10408320" y="5074200"/>
            <a:ext cx="1783440" cy="178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Learning position with positional encoding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52" name="Content Placeholder 4" descr=""/>
          <p:cNvPicPr/>
          <p:nvPr/>
        </p:nvPicPr>
        <p:blipFill>
          <a:blip r:embed="rId1"/>
          <a:stretch/>
        </p:blipFill>
        <p:spPr>
          <a:xfrm>
            <a:off x="495000" y="1851480"/>
            <a:ext cx="68324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Box 5"/>
          <p:cNvSpPr/>
          <p:nvPr/>
        </p:nvSpPr>
        <p:spPr>
          <a:xfrm>
            <a:off x="7765920" y="2034720"/>
            <a:ext cx="40694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Instead of feeding the input matrix directly to the transformer, we need to add some information indicating the word order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Picture 6" descr=""/>
          <p:cNvPicPr/>
          <p:nvPr/>
        </p:nvPicPr>
        <p:blipFill>
          <a:blip r:embed="rId2"/>
          <a:stretch/>
        </p:blipFill>
        <p:spPr>
          <a:xfrm>
            <a:off x="10421280" y="5087160"/>
            <a:ext cx="1770480" cy="177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ntent Placeholder 5" descr=""/>
          <p:cNvPicPr/>
          <p:nvPr/>
        </p:nvPicPr>
        <p:blipFill>
          <a:blip r:embed="rId1"/>
          <a:stretch/>
        </p:blipFill>
        <p:spPr>
          <a:xfrm>
            <a:off x="0" y="1306440"/>
            <a:ext cx="11847960" cy="460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21DS634-Texting Mining and Analytics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ntent Placeholder 3" descr=""/>
          <p:cNvPicPr/>
          <p:nvPr/>
        </p:nvPicPr>
        <p:blipFill>
          <a:blip r:embed="rId1"/>
          <a:stretch/>
        </p:blipFill>
        <p:spPr>
          <a:xfrm>
            <a:off x="553680" y="2302560"/>
            <a:ext cx="5383080" cy="287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5" descr=""/>
          <p:cNvPicPr/>
          <p:nvPr/>
        </p:nvPicPr>
        <p:blipFill>
          <a:blip r:embed="rId2"/>
          <a:stretch/>
        </p:blipFill>
        <p:spPr>
          <a:xfrm>
            <a:off x="5937120" y="2407320"/>
            <a:ext cx="5885280" cy="266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Learning position with positional encoding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59" name="Picture 4" descr=""/>
          <p:cNvPicPr/>
          <p:nvPr/>
        </p:nvPicPr>
        <p:blipFill>
          <a:blip r:embed="rId3"/>
          <a:stretch/>
        </p:blipFill>
        <p:spPr>
          <a:xfrm>
            <a:off x="10676520" y="5175000"/>
            <a:ext cx="1514880" cy="1514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21DS634-Texting Mining and Analytics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A single encoder block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63" name="Content Placeholder 5" descr=""/>
          <p:cNvPicPr/>
          <p:nvPr/>
        </p:nvPicPr>
        <p:blipFill>
          <a:blip r:embed="rId1"/>
          <a:stretch/>
        </p:blipFill>
        <p:spPr>
          <a:xfrm>
            <a:off x="3420000" y="1593720"/>
            <a:ext cx="460476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Picture 3" descr=""/>
          <p:cNvPicPr/>
          <p:nvPr/>
        </p:nvPicPr>
        <p:blipFill>
          <a:blip r:embed="rId2"/>
          <a:stretch/>
        </p:blipFill>
        <p:spPr>
          <a:xfrm>
            <a:off x="10161360" y="4827600"/>
            <a:ext cx="2030040" cy="203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Add and norm component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66" name="Content Placeholder 3" descr=""/>
          <p:cNvPicPr/>
          <p:nvPr/>
        </p:nvPicPr>
        <p:blipFill>
          <a:blip r:embed="rId1"/>
          <a:stretch/>
        </p:blipFill>
        <p:spPr>
          <a:xfrm>
            <a:off x="1954440" y="1690560"/>
            <a:ext cx="41414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TextBox 4"/>
          <p:cNvSpPr/>
          <p:nvPr/>
        </p:nvSpPr>
        <p:spPr>
          <a:xfrm>
            <a:off x="6658200" y="2537280"/>
            <a:ext cx="4695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Layer normalization promotes faster training by preventing the values in each layer from changing heavily.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Picture 5" descr=""/>
          <p:cNvPicPr/>
          <p:nvPr/>
        </p:nvPicPr>
        <p:blipFill>
          <a:blip r:embed="rId2"/>
          <a:stretch/>
        </p:blipFill>
        <p:spPr>
          <a:xfrm>
            <a:off x="10330920" y="4997160"/>
            <a:ext cx="1860480" cy="186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decoder of a 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70" name="Content Placeholder 3" descr=""/>
          <p:cNvPicPr/>
          <p:nvPr/>
        </p:nvPicPr>
        <p:blipFill>
          <a:blip r:embed="rId1"/>
          <a:stretch/>
        </p:blipFill>
        <p:spPr>
          <a:xfrm>
            <a:off x="1083600" y="2173320"/>
            <a:ext cx="4325040" cy="412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Picture 5" descr=""/>
          <p:cNvPicPr/>
          <p:nvPr/>
        </p:nvPicPr>
        <p:blipFill>
          <a:blip r:embed="rId2"/>
          <a:stretch/>
        </p:blipFill>
        <p:spPr>
          <a:xfrm>
            <a:off x="5864040" y="1857600"/>
            <a:ext cx="5632920" cy="358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3"/>
          <a:stretch/>
        </p:blipFill>
        <p:spPr>
          <a:xfrm>
            <a:off x="11178720" y="5844960"/>
            <a:ext cx="1012680" cy="101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ontent Placeholder 5" descr=""/>
          <p:cNvPicPr/>
          <p:nvPr/>
        </p:nvPicPr>
        <p:blipFill>
          <a:blip r:embed="rId1"/>
          <a:stretch/>
        </p:blipFill>
        <p:spPr>
          <a:xfrm>
            <a:off x="0" y="1851480"/>
            <a:ext cx="6984360" cy="387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Picture 6" descr=""/>
          <p:cNvPicPr/>
          <p:nvPr/>
        </p:nvPicPr>
        <p:blipFill>
          <a:blip r:embed="rId2"/>
          <a:stretch/>
        </p:blipFill>
        <p:spPr>
          <a:xfrm>
            <a:off x="6984720" y="2108880"/>
            <a:ext cx="5675400" cy="348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decoder of a 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76" name="Picture 4" descr=""/>
          <p:cNvPicPr/>
          <p:nvPr/>
        </p:nvPicPr>
        <p:blipFill>
          <a:blip r:embed="rId3"/>
          <a:stretch/>
        </p:blipFill>
        <p:spPr>
          <a:xfrm>
            <a:off x="11178720" y="5844960"/>
            <a:ext cx="1012680" cy="101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The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transformer consists of an encoder-decoder architecture. We feed the input sentence (source sentence) to the encoder.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encoder learns the representation of the input sentence and sends the representation to the decoder.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decoder receives the representation learned by the encoder as input and generates the output sentence (target sentence).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Introduction to the 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10408320" y="5074200"/>
            <a:ext cx="1783440" cy="1783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176560" y="2799360"/>
            <a:ext cx="783000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The 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10303200" y="4969080"/>
            <a:ext cx="1888560" cy="188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BERT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stands for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B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idirectional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E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ncoder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R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epresentation from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T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ransformer.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It is the state-of-the-art embedding model published by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Google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It is a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context-based embedding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model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i="1" lang="en-US" sz="1800" strike="noStrike" u="none">
                <a:solidFill>
                  <a:schemeClr val="dk1"/>
                </a:solidFill>
                <a:uFillTx/>
                <a:latin typeface="Calibri"/>
              </a:rPr>
              <a:t>He got bit by Python.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1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i="1" lang="en-US" sz="1800" strike="noStrike" u="none">
                <a:solidFill>
                  <a:schemeClr val="dk1"/>
                </a:solidFill>
                <a:uFillTx/>
                <a:latin typeface="Calibri"/>
              </a:rPr>
              <a:t>Python is my favorite programming language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encoder of the transformer is bidirectional in nature since it can read a sentence in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both </a:t>
            </a:r>
            <a:r>
              <a:rPr b="0" lang="en-IN" sz="2800" strike="noStrike" u="none">
                <a:solidFill>
                  <a:srgbClr val="ff0000"/>
                </a:solidFill>
                <a:uFillTx/>
                <a:latin typeface="Calibri"/>
              </a:rPr>
              <a:t>directions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81" name="Picture 3" descr=""/>
          <p:cNvPicPr/>
          <p:nvPr/>
        </p:nvPicPr>
        <p:blipFill>
          <a:blip r:embed="rId1"/>
          <a:stretch/>
        </p:blipFill>
        <p:spPr>
          <a:xfrm>
            <a:off x="10934280" y="5600160"/>
            <a:ext cx="1257480" cy="125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BERT generating the representation of each word in the sentence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83" name="Content Placeholder 3" descr=""/>
          <p:cNvPicPr/>
          <p:nvPr/>
        </p:nvPicPr>
        <p:blipFill>
          <a:blip r:embed="rId1"/>
          <a:stretch/>
        </p:blipFill>
        <p:spPr>
          <a:xfrm>
            <a:off x="1403640" y="1915920"/>
            <a:ext cx="446436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TextBox 4"/>
          <p:cNvSpPr/>
          <p:nvPr/>
        </p:nvSpPr>
        <p:spPr>
          <a:xfrm>
            <a:off x="6258960" y="2936520"/>
            <a:ext cx="55634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Feed the sentence as an input to the transformer's encoder and get the representation of each word in the sentence as an output.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5" name="Picture 5" descr=""/>
          <p:cNvPicPr/>
          <p:nvPr/>
        </p:nvPicPr>
        <p:blipFill>
          <a:blip r:embed="rId2"/>
          <a:stretch/>
        </p:blipFill>
        <p:spPr>
          <a:xfrm>
            <a:off x="10446840" y="5113080"/>
            <a:ext cx="1744560" cy="174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Configurations of BERT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BERT-base consists of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12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encoder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layers, each stacked one on top of the other.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 All the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encoders use </a:t>
            </a: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12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attention heads. The feedforward network in the encoder consists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of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768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hidden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units. Thus, the size of the representation obtained from BERT-base will be 768.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BERT-large consists of </a:t>
            </a:r>
            <a:r>
              <a:rPr b="1" lang="en-US" sz="2800" strike="noStrike" u="none">
                <a:solidFill>
                  <a:srgbClr val="ff0000"/>
                </a:solidFill>
                <a:uFillTx/>
                <a:latin typeface="Calibri"/>
              </a:rPr>
              <a:t>24 </a:t>
            </a:r>
            <a:r>
              <a:rPr b="0" lang="en-US" sz="2800" strike="noStrike" u="none">
                <a:solidFill>
                  <a:srgbClr val="ff0000"/>
                </a:solidFill>
                <a:uFillTx/>
                <a:latin typeface="Calibri"/>
              </a:rPr>
              <a:t>encoder layers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, each stacked one on top of the other. All the encoders use </a:t>
            </a: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16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attention heads. The feedforward network in the encoder consists of </a:t>
            </a: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1,024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hidden units. Thus, the size of the representation obtained from BERT-large will be </a:t>
            </a:r>
            <a:r>
              <a:rPr b="0" lang="en-IN" sz="2800" strike="noStrike" u="none">
                <a:solidFill>
                  <a:srgbClr val="ff0000"/>
                </a:solidFill>
                <a:uFillTx/>
                <a:latin typeface="Calibri"/>
              </a:rPr>
              <a:t>1,024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88" name="Picture 3" descr=""/>
          <p:cNvPicPr/>
          <p:nvPr/>
        </p:nvPicPr>
        <p:blipFill>
          <a:blip r:embed="rId1"/>
          <a:stretch/>
        </p:blipFill>
        <p:spPr>
          <a:xfrm>
            <a:off x="10625040" y="5290920"/>
            <a:ext cx="1566720" cy="15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Other configurations of BERT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Bert-tiny, with L=2 and H=128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Bert-mini, with L=4 and H=256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Bert-small, with L=4 and H=512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Bert-medium, with L=8 and H=512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91" name="Picture 3" descr=""/>
          <p:cNvPicPr/>
          <p:nvPr/>
        </p:nvPicPr>
        <p:blipFill>
          <a:blip r:embed="rId1"/>
          <a:stretch/>
        </p:blipFill>
        <p:spPr>
          <a:xfrm>
            <a:off x="10330920" y="4997160"/>
            <a:ext cx="1860480" cy="186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Other configurations of BERT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93" name="Content Placeholder 3" descr=""/>
          <p:cNvPicPr/>
          <p:nvPr/>
        </p:nvPicPr>
        <p:blipFill>
          <a:blip r:embed="rId1"/>
          <a:stretch/>
        </p:blipFill>
        <p:spPr>
          <a:xfrm>
            <a:off x="1298520" y="1825560"/>
            <a:ext cx="959472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Picture 4" descr=""/>
          <p:cNvPicPr/>
          <p:nvPr/>
        </p:nvPicPr>
        <p:blipFill>
          <a:blip r:embed="rId2"/>
          <a:stretch/>
        </p:blipFill>
        <p:spPr>
          <a:xfrm>
            <a:off x="11166120" y="5832000"/>
            <a:ext cx="1025640" cy="102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Pre-training the 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what does </a:t>
            </a:r>
            <a:r>
              <a:rPr b="1" i="1" lang="en-IN" sz="2800" strike="noStrike" u="none">
                <a:solidFill>
                  <a:schemeClr val="accent1"/>
                </a:solidFill>
                <a:uFillTx/>
                <a:latin typeface="Calibri"/>
              </a:rPr>
              <a:t>pre-training mean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?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First, we train a model M with a huge dataset for a particular task and save the trained model.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For a new task, instead of initializing a new model with random weights, we will initialize the model with the weights of our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already trained model M.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This is a type of </a:t>
            </a:r>
            <a:r>
              <a:rPr b="1" i="1" lang="en-IN" sz="2800" strike="noStrike" u="none">
                <a:solidFill>
                  <a:schemeClr val="accent1"/>
                </a:solidFill>
                <a:uFillTx/>
                <a:latin typeface="Calibri"/>
              </a:rPr>
              <a:t>transfer learning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97" name="Picture 3" descr=""/>
          <p:cNvPicPr/>
          <p:nvPr/>
        </p:nvPicPr>
        <p:blipFill>
          <a:blip r:embed="rId1"/>
          <a:stretch/>
        </p:blipFill>
        <p:spPr>
          <a:xfrm>
            <a:off x="10923480" y="5589360"/>
            <a:ext cx="1268280" cy="126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Pre-training the 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BERT model is pre-trained on a huge corpus using two interesting tasks, called </a:t>
            </a:r>
            <a:r>
              <a:rPr b="1" i="1" lang="en-US" sz="2800" strike="noStrike" u="none">
                <a:solidFill>
                  <a:schemeClr val="accent1"/>
                </a:solidFill>
                <a:uFillTx/>
                <a:latin typeface="Calibri"/>
              </a:rPr>
              <a:t>masked language modeling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and </a:t>
            </a:r>
            <a:r>
              <a:rPr b="1" i="1" lang="en-US" sz="2800" strike="noStrike" u="none">
                <a:solidFill>
                  <a:schemeClr val="accent1"/>
                </a:solidFill>
                <a:uFillTx/>
                <a:latin typeface="Calibri"/>
              </a:rPr>
              <a:t>next sentence prediction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. Following pre-training, we save the pretrained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 model.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For a new task, say question answering, instead of training BERT from scratch, we will use the pre-trained BERT model.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00" name="Picture 3" descr=""/>
          <p:cNvPicPr/>
          <p:nvPr/>
        </p:nvPicPr>
        <p:blipFill>
          <a:blip r:embed="rId1"/>
          <a:stretch/>
        </p:blipFill>
        <p:spPr>
          <a:xfrm>
            <a:off x="10959840" y="5626080"/>
            <a:ext cx="1231560" cy="123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332080" y="2773440"/>
            <a:ext cx="793188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Pre-training the 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/>
        </p:blipFill>
        <p:spPr>
          <a:xfrm>
            <a:off x="10253880" y="4919760"/>
            <a:ext cx="1937880" cy="193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Input data representation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Token embedding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Segment embedding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Position embedding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05" name="Picture 3" descr=""/>
          <p:cNvPicPr/>
          <p:nvPr/>
        </p:nvPicPr>
        <p:blipFill>
          <a:blip r:embed="rId1"/>
          <a:stretch/>
        </p:blipFill>
        <p:spPr>
          <a:xfrm>
            <a:off x="10356840" y="5022720"/>
            <a:ext cx="1834920" cy="183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encoder of the</a:t>
            </a:r>
            <a:br>
              <a:rPr sz="4400"/>
            </a:b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84" name="Content Placeholder 3" descr=""/>
          <p:cNvPicPr/>
          <p:nvPr/>
        </p:nvPicPr>
        <p:blipFill>
          <a:blip r:embed="rId1"/>
          <a:stretch/>
        </p:blipFill>
        <p:spPr>
          <a:xfrm>
            <a:off x="952920" y="1946520"/>
            <a:ext cx="2746800" cy="4219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Box 4"/>
          <p:cNvSpPr/>
          <p:nvPr/>
        </p:nvSpPr>
        <p:spPr>
          <a:xfrm>
            <a:off x="4159800" y="2022120"/>
            <a:ext cx="6864120" cy="47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transformer consists of a stack of number of encoders.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Each encoder sends its output to the encoder above it. 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final encoder returns the representation of the given source sentence as output.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6" name="Picture 5" descr=""/>
          <p:cNvPicPr/>
          <p:nvPr/>
        </p:nvPicPr>
        <p:blipFill>
          <a:blip r:embed="rId2"/>
          <a:stretch/>
        </p:blipFill>
        <p:spPr>
          <a:xfrm>
            <a:off x="10560600" y="5226840"/>
            <a:ext cx="1630800" cy="163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Token embedding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trike="noStrike" u="none">
                <a:solidFill>
                  <a:schemeClr val="dk1"/>
                </a:solidFill>
                <a:uFillTx/>
                <a:latin typeface="Calibri"/>
              </a:rPr>
              <a:t>Sentence A: Paris is a beautiful city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IN" sz="2800" strike="noStrike" u="none">
                <a:solidFill>
                  <a:schemeClr val="dk1"/>
                </a:solidFill>
                <a:uFillTx/>
                <a:latin typeface="Calibri"/>
              </a:rPr>
              <a:t>Sentence B: I love Paris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[Paris, is, a, beautiful, city, I, love, Paris]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 [CLS], Paris, is, a, beautiful, city, I, love, Paris]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 [CLS], Paris, is, a, beautiful, city, [SEP], I, love, Paris,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[SEP]]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[CLS] token is used for classification tasks and the [SEP] token is used to indicate the end of every sentence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08" name="Picture 3" descr=""/>
          <p:cNvPicPr/>
          <p:nvPr/>
        </p:nvPicPr>
        <p:blipFill>
          <a:blip r:embed="rId1"/>
          <a:stretch/>
        </p:blipFill>
        <p:spPr>
          <a:xfrm>
            <a:off x="10921320" y="5587200"/>
            <a:ext cx="1270440" cy="127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Token embedding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role of the Token Embeddings layer is to transform words into vector representations of fixed dimension. In the case of BERT, each word is represented as a 768-dimensional vector.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11" name="Picture 3" descr=""/>
          <p:cNvPicPr/>
          <p:nvPr/>
        </p:nvPicPr>
        <p:blipFill>
          <a:blip r:embed="rId1"/>
          <a:stretch/>
        </p:blipFill>
        <p:spPr>
          <a:xfrm>
            <a:off x="2781720" y="3103920"/>
            <a:ext cx="5333760" cy="3859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2" name="Picture 4" descr=""/>
          <p:cNvPicPr/>
          <p:nvPr/>
        </p:nvPicPr>
        <p:blipFill>
          <a:blip r:embed="rId2"/>
          <a:stretch/>
        </p:blipFill>
        <p:spPr>
          <a:xfrm>
            <a:off x="11090880" y="5756760"/>
            <a:ext cx="1100880" cy="1100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WordPiece tokenizer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tokenization is done using a method called WordPiece tokenization.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When we tokenize using the WordPiece tokenizer, first we check whether the word is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present in our vocabulary.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If the word is not present in the vocabulary, then we split the word into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subwords.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if the subword is not present in the vocabulary, then again we split the subword. This is effective in handling the </a:t>
            </a:r>
            <a:r>
              <a:rPr b="1" lang="en-US" sz="2800" strike="noStrike" u="none">
                <a:solidFill>
                  <a:schemeClr val="dk1"/>
                </a:solidFill>
                <a:uFillTx/>
                <a:latin typeface="Calibri"/>
              </a:rPr>
              <a:t>out-of-vocabulary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15" name="Picture 3" descr=""/>
          <p:cNvPicPr/>
          <p:nvPr/>
        </p:nvPicPr>
        <p:blipFill>
          <a:blip r:embed="rId1"/>
          <a:stretch/>
        </p:blipFill>
        <p:spPr>
          <a:xfrm>
            <a:off x="10704600" y="5370480"/>
            <a:ext cx="1487160" cy="148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Token embedding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size of the BERT vocabulary is 30K tokens. If a word belongs to these 30K tokens, then we use it as a token.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[let, us, start, pre, ##train, ##ing, the, model]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 [CLS], let, us, start, pre, ##train, ##ing, the model, [SEP] 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18" name="Picture 3" descr=""/>
          <p:cNvPicPr/>
          <p:nvPr/>
        </p:nvPicPr>
        <p:blipFill>
          <a:blip r:embed="rId1"/>
          <a:stretch/>
        </p:blipFill>
        <p:spPr>
          <a:xfrm>
            <a:off x="10807560" y="5473440"/>
            <a:ext cx="1384200" cy="138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Final representation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20" name="Content Placeholder 5" descr=""/>
          <p:cNvPicPr/>
          <p:nvPr/>
        </p:nvPicPr>
        <p:blipFill>
          <a:blip r:embed="rId1"/>
          <a:stretch/>
        </p:blipFill>
        <p:spPr>
          <a:xfrm>
            <a:off x="838080" y="2378520"/>
            <a:ext cx="10515240" cy="324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Picture 3" descr=""/>
          <p:cNvPicPr/>
          <p:nvPr/>
        </p:nvPicPr>
        <p:blipFill>
          <a:blip r:embed="rId2"/>
          <a:stretch/>
        </p:blipFill>
        <p:spPr>
          <a:xfrm>
            <a:off x="11037240" y="5703120"/>
            <a:ext cx="1154520" cy="115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Segment embedding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23" name="Content Placeholder 3" descr=""/>
          <p:cNvPicPr/>
          <p:nvPr/>
        </p:nvPicPr>
        <p:blipFill>
          <a:blip r:embed="rId1"/>
          <a:stretch/>
        </p:blipFill>
        <p:spPr>
          <a:xfrm>
            <a:off x="3619080" y="1918800"/>
            <a:ext cx="4726080" cy="472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Picture 4" descr=""/>
          <p:cNvPicPr/>
          <p:nvPr/>
        </p:nvPicPr>
        <p:blipFill>
          <a:blip r:embed="rId2"/>
          <a:stretch/>
        </p:blipFill>
        <p:spPr>
          <a:xfrm>
            <a:off x="10650960" y="5316840"/>
            <a:ext cx="1540800" cy="1540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Pre-training strategies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18385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Masked language modeling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2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Next sentence prediction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29" name="Picture 3" descr=""/>
          <p:cNvPicPr/>
          <p:nvPr/>
        </p:nvPicPr>
        <p:blipFill>
          <a:blip r:embed="rId1"/>
          <a:stretch/>
        </p:blipFill>
        <p:spPr>
          <a:xfrm>
            <a:off x="10395360" y="5061240"/>
            <a:ext cx="1796400" cy="179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Auto-regressive language modeling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800" strike="noStrike" u="none">
                <a:solidFill>
                  <a:srgbClr val="ff0000"/>
                </a:solidFill>
                <a:uFillTx/>
                <a:latin typeface="Calibri"/>
              </a:rPr>
              <a:t>Paris is a beautiful __. I love Paris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Forward (left-to-right) prediction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i="1" lang="en-IN" sz="2800" strike="noStrike" u="none">
                <a:solidFill>
                  <a:schemeClr val="dk1"/>
                </a:solidFill>
                <a:uFillTx/>
                <a:latin typeface="Calibri"/>
              </a:rPr>
              <a:t>Paris is a beautiful __.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Backward (right-to-left) prediction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i="1" lang="en-IN" sz="2800" strike="noStrike" u="none">
                <a:solidFill>
                  <a:schemeClr val="dk1"/>
                </a:solidFill>
                <a:uFillTx/>
                <a:latin typeface="Calibri"/>
              </a:rPr>
              <a:t>__. I love Paris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i="1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32" name="Picture 3" descr=""/>
          <p:cNvPicPr/>
          <p:nvPr/>
        </p:nvPicPr>
        <p:blipFill>
          <a:blip r:embed="rId1"/>
          <a:stretch/>
        </p:blipFill>
        <p:spPr>
          <a:xfrm>
            <a:off x="10472760" y="5138640"/>
            <a:ext cx="1719000" cy="1719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Auto-encoding language modeling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Auto-encoding language modeling takes advantage of both forward (left-to-right) and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backward (right-to-left) prediction.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trike="noStrike" u="none">
                <a:solidFill>
                  <a:srgbClr val="ff0000"/>
                </a:solidFill>
                <a:uFillTx/>
                <a:latin typeface="Calibri"/>
              </a:rPr>
              <a:t>Bidirectional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in nature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BERT is an auto-encoding language model,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35" name="Picture 3" descr=""/>
          <p:cNvPicPr/>
          <p:nvPr/>
        </p:nvPicPr>
        <p:blipFill>
          <a:blip r:embed="rId1"/>
          <a:stretch/>
        </p:blipFill>
        <p:spPr>
          <a:xfrm>
            <a:off x="10356840" y="5022720"/>
            <a:ext cx="1834920" cy="1834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 descr="https://jalammar.github.io/images/t/The_transformer_encoder_decoder_stack.png"/>
          <p:cNvPicPr/>
          <p:nvPr/>
        </p:nvPicPr>
        <p:blipFill>
          <a:blip r:embed="rId1"/>
          <a:stretch/>
        </p:blipFill>
        <p:spPr>
          <a:xfrm>
            <a:off x="2754360" y="1825560"/>
            <a:ext cx="66830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encoder of the</a:t>
            </a:r>
            <a:br>
              <a:rPr sz="4400"/>
            </a:b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89" name="Picture 3" descr=""/>
          <p:cNvPicPr/>
          <p:nvPr/>
        </p:nvPicPr>
        <p:blipFill>
          <a:blip r:embed="rId2"/>
          <a:stretch/>
        </p:blipFill>
        <p:spPr>
          <a:xfrm>
            <a:off x="10328760" y="4995000"/>
            <a:ext cx="1862640" cy="186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Masked language modeling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First, we tokenize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the sentences 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[Paris, is, a beautiful, city, I, love, Paris]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 [CLS], Paris, is, a beautiful, city, [SEP], I, love, Paris,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[SEP] 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tokens = [ [CLS], Paris, is, a beautiful, [MASK], [SEP], I, love, Paris,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[SEP] ]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10625040" y="5290920"/>
            <a:ext cx="1566720" cy="15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40" name="Content Placeholder 3" descr=""/>
          <p:cNvPicPr/>
          <p:nvPr/>
        </p:nvPicPr>
        <p:blipFill>
          <a:blip r:embed="rId1"/>
          <a:stretch/>
        </p:blipFill>
        <p:spPr>
          <a:xfrm>
            <a:off x="2149920" y="1825560"/>
            <a:ext cx="7891920" cy="435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2"/>
          <a:stretch/>
        </p:blipFill>
        <p:spPr>
          <a:xfrm>
            <a:off x="10537200" y="5203080"/>
            <a:ext cx="1654560" cy="165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We feed the input embeddings to BERT.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BERT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takes the input and returns a representation of each token as an output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 predict the masked token, we feed the representation of the masked token returned by BERT to the feedforward network with a softmax activation.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44" name="Picture 3" descr=""/>
          <p:cNvPicPr/>
          <p:nvPr/>
        </p:nvPicPr>
        <p:blipFill>
          <a:blip r:embed="rId1"/>
          <a:stretch/>
        </p:blipFill>
        <p:spPr>
          <a:xfrm>
            <a:off x="10496160" y="5162400"/>
            <a:ext cx="1695240" cy="169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Content Placeholder 4" descr=""/>
          <p:cNvPicPr/>
          <p:nvPr/>
        </p:nvPicPr>
        <p:blipFill>
          <a:blip r:embed="rId1"/>
          <a:stretch/>
        </p:blipFill>
        <p:spPr>
          <a:xfrm>
            <a:off x="1087560" y="2044440"/>
            <a:ext cx="53384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BERT Model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7" name="TextBox 5"/>
          <p:cNvSpPr/>
          <p:nvPr/>
        </p:nvSpPr>
        <p:spPr>
          <a:xfrm>
            <a:off x="6426720" y="2433960"/>
            <a:ext cx="53960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The </a:t>
            </a: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feed forward network takes as input and returns the probability of all the words in our vocabulary to be the masked word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8" name="Picture 6" descr=""/>
          <p:cNvPicPr/>
          <p:nvPr/>
        </p:nvPicPr>
        <p:blipFill>
          <a:blip r:embed="rId2"/>
          <a:stretch/>
        </p:blipFill>
        <p:spPr>
          <a:xfrm>
            <a:off x="10678680" y="5344560"/>
            <a:ext cx="1513080" cy="151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Content Placeholder 3" descr=""/>
          <p:cNvPicPr/>
          <p:nvPr/>
        </p:nvPicPr>
        <p:blipFill>
          <a:blip r:embed="rId1"/>
          <a:stretch/>
        </p:blipFill>
        <p:spPr>
          <a:xfrm>
            <a:off x="1664640" y="2031840"/>
            <a:ext cx="443088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TextBox 4"/>
          <p:cNvSpPr/>
          <p:nvPr/>
        </p:nvSpPr>
        <p:spPr>
          <a:xfrm>
            <a:off x="6594120" y="2253960"/>
            <a:ext cx="50738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NSP is a binary classification task.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In the NSP task, we feed two sentences to BERT and it has to predict whether the second sentence is the next sentence of the </a:t>
            </a:r>
            <a:r>
              <a:rPr b="0" lang="en-IN" sz="2000" strike="noStrike" u="none">
                <a:solidFill>
                  <a:schemeClr val="dk1"/>
                </a:solidFill>
                <a:uFillTx/>
                <a:latin typeface="Calibri"/>
              </a:rPr>
              <a:t>first sentence.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Next sentence prediction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52" name="Picture 6" descr=""/>
          <p:cNvPicPr/>
          <p:nvPr/>
        </p:nvPicPr>
        <p:blipFill>
          <a:blip r:embed="rId2"/>
          <a:stretch/>
        </p:blipFill>
        <p:spPr>
          <a:xfrm>
            <a:off x="10562760" y="5229000"/>
            <a:ext cx="1628640" cy="162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21DS634-Texting Mining and Analytics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Next sentence prediction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In the NSP task, the goal of our model is to predict whether the sentence pair belongs to the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isNext or notNext category.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We feed the sentence pair (sentences A and B) to BERT and train it to predict whether sentence B follows on from sentence A.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10524240" y="5190120"/>
            <a:ext cx="1667520" cy="166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Content Placeholder 3" descr=""/>
          <p:cNvPicPr/>
          <p:nvPr/>
        </p:nvPicPr>
        <p:blipFill>
          <a:blip r:embed="rId1"/>
          <a:stretch/>
        </p:blipFill>
        <p:spPr>
          <a:xfrm>
            <a:off x="3048480" y="1825560"/>
            <a:ext cx="609444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Next sentence prediction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58" name="Picture 5" descr=""/>
          <p:cNvPicPr/>
          <p:nvPr/>
        </p:nvPicPr>
        <p:blipFill>
          <a:blip r:embed="rId2"/>
          <a:stretch/>
        </p:blipFill>
        <p:spPr>
          <a:xfrm>
            <a:off x="10614240" y="5280480"/>
            <a:ext cx="1577160" cy="157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NSP task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60" name="Content Placeholder 3" descr=""/>
          <p:cNvPicPr/>
          <p:nvPr/>
        </p:nvPicPr>
        <p:blipFill>
          <a:blip r:embed="rId1"/>
          <a:stretch/>
        </p:blipFill>
        <p:spPr>
          <a:xfrm>
            <a:off x="1272240" y="1890000"/>
            <a:ext cx="598968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TextBox 4"/>
          <p:cNvSpPr/>
          <p:nvPr/>
        </p:nvSpPr>
        <p:spPr>
          <a:xfrm>
            <a:off x="7560000" y="2421360"/>
            <a:ext cx="47260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Over a series of iterations, with backpropagation, we update the weights of the feedforward network and the encoder layers of BERT and learn the optimal weights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2" name="Picture 5" descr=""/>
          <p:cNvPicPr/>
          <p:nvPr/>
        </p:nvPicPr>
        <p:blipFill>
          <a:blip r:embed="rId2"/>
          <a:stretch/>
        </p:blipFill>
        <p:spPr>
          <a:xfrm>
            <a:off x="10498320" y="5164560"/>
            <a:ext cx="1693080" cy="169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Pre-training procedure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BERT is pre-trained using Toronto BookCorpus and the Wikipedia dataset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First, we sample two sentences (two text spans) from the corpus. Let's say we sampled two </a:t>
            </a: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sentences A and B.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Total number of tokens from the two sentences A and B should be less than or equal to 512.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We tokenize and </a:t>
            </a: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mask 15% of tokens. We feed the tokens to BERT and train BERT in predicting the masked tokens and also to classify whether sentence B is the follow-up sentence to sentence A.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65" name="Picture 3" descr=""/>
          <p:cNvPicPr/>
          <p:nvPr/>
        </p:nvPicPr>
        <p:blipFill>
          <a:blip r:embed="rId1"/>
          <a:stretch/>
        </p:blipFill>
        <p:spPr>
          <a:xfrm>
            <a:off x="10869840" y="5535720"/>
            <a:ext cx="1321920" cy="132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References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IN" sz="2800" strike="noStrike" u="none">
                <a:solidFill>
                  <a:schemeClr val="dk1"/>
                </a:solidFill>
                <a:uFillTx/>
                <a:latin typeface="Calibri"/>
              </a:rPr>
              <a:t>Getting Started with Google BERT Sudharsan Ravichandiran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sng">
                <a:solidFill>
                  <a:schemeClr val="dk1"/>
                </a:solidFill>
                <a:uFillTx/>
                <a:latin typeface="Calibri"/>
                <a:hlinkClick r:id="rId1"/>
              </a:rPr>
              <a:t>https://mccormickml.com/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sng">
                <a:solidFill>
                  <a:schemeClr val="dk1"/>
                </a:solidFill>
                <a:uFillTx/>
                <a:latin typeface="Calibri"/>
                <a:hlinkClick r:id="rId2"/>
              </a:rPr>
              <a:t>https://jalammar.github.io/illustrated-transformer/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trike="noStrike" u="none">
                <a:solidFill>
                  <a:schemeClr val="dk1"/>
                </a:solidFill>
                <a:uFillTx/>
                <a:latin typeface="Calibri"/>
              </a:rPr>
              <a:t>https://papers.nips.cc/paper/2017/file/3f5ee243547dee91fbd053c1c4a845aa-Paper.pdf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268" name="Picture 3" descr=""/>
          <p:cNvPicPr/>
          <p:nvPr/>
        </p:nvPicPr>
        <p:blipFill>
          <a:blip r:embed="rId3"/>
          <a:stretch/>
        </p:blipFill>
        <p:spPr>
          <a:xfrm>
            <a:off x="10869840" y="5535720"/>
            <a:ext cx="1321920" cy="132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3" descr=""/>
          <p:cNvPicPr/>
          <p:nvPr/>
        </p:nvPicPr>
        <p:blipFill>
          <a:blip r:embed="rId1"/>
          <a:stretch/>
        </p:blipFill>
        <p:spPr>
          <a:xfrm>
            <a:off x="838080" y="2005920"/>
            <a:ext cx="262260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encoder of the</a:t>
            </a:r>
            <a:br>
              <a:rPr sz="4400"/>
            </a:b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2" name="TextBox 5"/>
          <p:cNvSpPr/>
          <p:nvPr/>
        </p:nvSpPr>
        <p:spPr>
          <a:xfrm>
            <a:off x="4713840" y="2266560"/>
            <a:ext cx="62071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Each encoder block consists of two sublayers: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IN" sz="2400" strike="noStrike" u="none">
                <a:solidFill>
                  <a:schemeClr val="dk1"/>
                </a:solidFill>
                <a:uFillTx/>
                <a:latin typeface="Calibri"/>
              </a:rPr>
              <a:t>Multi-head attention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"/>
            </a:pPr>
            <a:r>
              <a:rPr b="1" lang="en-IN" sz="24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1" lang="en-IN" sz="2400" strike="noStrike" u="none">
                <a:solidFill>
                  <a:schemeClr val="dk1"/>
                </a:solidFill>
                <a:uFillTx/>
                <a:latin typeface="Calibri"/>
              </a:rPr>
              <a:t>Feedforward network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Picture 6" descr=""/>
          <p:cNvPicPr/>
          <p:nvPr/>
        </p:nvPicPr>
        <p:blipFill>
          <a:blip r:embed="rId2"/>
          <a:stretch/>
        </p:blipFill>
        <p:spPr>
          <a:xfrm>
            <a:off x="9968400" y="4717440"/>
            <a:ext cx="2024280" cy="202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https://jalammar.github.io/images/t/Transformer_decoder.png"/>
          <p:cNvPicPr/>
          <p:nvPr/>
        </p:nvPicPr>
        <p:blipFill>
          <a:blip r:embed="rId1"/>
          <a:stretch/>
        </p:blipFill>
        <p:spPr>
          <a:xfrm>
            <a:off x="1909800" y="2672640"/>
            <a:ext cx="8372160" cy="265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Understanding the encoder of the</a:t>
            </a:r>
            <a:br>
              <a:rPr sz="4400"/>
            </a:b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transformer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96" name="Picture 3" descr=""/>
          <p:cNvPicPr/>
          <p:nvPr/>
        </p:nvPicPr>
        <p:blipFill>
          <a:blip r:embed="rId2"/>
          <a:stretch/>
        </p:blipFill>
        <p:spPr>
          <a:xfrm>
            <a:off x="10202040" y="4868280"/>
            <a:ext cx="1989360" cy="198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98" name="Content Placeholder 3" descr=""/>
          <p:cNvPicPr/>
          <p:nvPr/>
        </p:nvPicPr>
        <p:blipFill>
          <a:blip r:embed="rId1"/>
          <a:stretch/>
        </p:blipFill>
        <p:spPr>
          <a:xfrm>
            <a:off x="1720800" y="2030040"/>
            <a:ext cx="341820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Box 4"/>
          <p:cNvSpPr/>
          <p:nvPr/>
        </p:nvSpPr>
        <p:spPr>
          <a:xfrm>
            <a:off x="5396400" y="3786480"/>
            <a:ext cx="688968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n-IN" sz="2400" strike="noStrike" u="none">
                <a:solidFill>
                  <a:schemeClr val="dk1"/>
                </a:solidFill>
                <a:uFillTx/>
                <a:latin typeface="Calibri"/>
              </a:rPr>
              <a:t>While computing the </a:t>
            </a: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representation of each word, it relates each word to all other words in the sentence to understand more about the word.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Box 6"/>
          <p:cNvSpPr/>
          <p:nvPr/>
        </p:nvSpPr>
        <p:spPr>
          <a:xfrm>
            <a:off x="5576400" y="2202120"/>
            <a:ext cx="53701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i="1" lang="en-US" sz="2000" strike="noStrike" u="none">
                <a:solidFill>
                  <a:srgbClr val="ff0000"/>
                </a:solidFill>
                <a:uFillTx/>
                <a:latin typeface="Calibri"/>
              </a:rPr>
              <a:t>A dog ate the food because it was hungry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1" name="Picture 5" descr=""/>
          <p:cNvPicPr/>
          <p:nvPr/>
        </p:nvPicPr>
        <p:blipFill>
          <a:blip r:embed="rId2"/>
          <a:stretch/>
        </p:blipFill>
        <p:spPr>
          <a:xfrm>
            <a:off x="10588680" y="5254560"/>
            <a:ext cx="1603080" cy="1603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https://jalammar.github.io/images/t/encoder_with_tensors.png"/>
          <p:cNvPicPr/>
          <p:nvPr/>
        </p:nvPicPr>
        <p:blipFill>
          <a:blip r:embed="rId1"/>
          <a:stretch/>
        </p:blipFill>
        <p:spPr>
          <a:xfrm>
            <a:off x="617760" y="1812600"/>
            <a:ext cx="6066360" cy="435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TextBox 3"/>
          <p:cNvSpPr/>
          <p:nvPr/>
        </p:nvSpPr>
        <p:spPr>
          <a:xfrm>
            <a:off x="6851520" y="2266560"/>
            <a:ext cx="489348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The word at each position passes through a self-attention process. 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Then, they each pass through a feed-forward neural network.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IN" sz="4400" strike="noStrike" u="none">
                <a:solidFill>
                  <a:schemeClr val="dk1"/>
                </a:solidFill>
                <a:uFillTx/>
                <a:latin typeface="Calibri Light"/>
              </a:rPr>
              <a:t>Self-attention mechanism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2"/>
          <a:stretch/>
        </p:blipFill>
        <p:spPr>
          <a:xfrm>
            <a:off x="10524240" y="5190120"/>
            <a:ext cx="1667520" cy="166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4255</TotalTime>
  <Application>LibreOffice/24.8.5.2$Linux_X86_64 LibreOffice_project/27b361b745d0ea8f99bc93dfcb7a39098dfa5fff</Application>
  <AppVersion>15.0000</AppVersion>
  <Words>1720</Words>
  <Paragraphs>185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2021-07-16T01:44:54Z</dcterms:created>
  <dc:creator>Microsoft account</dc:creator>
  <dc:description/>
  <dc:language>en-US</dc:language>
  <cp:lastModifiedBy/>
  <dcterms:modified xsi:type="dcterms:W3CDTF">2025-03-27T03:30:54Z</dcterms:modified>
  <cp:revision>118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58</vt:i4>
  </property>
</Properties>
</file>